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C0C0C0"/>
    <a:srgbClr val="EAEAEA"/>
    <a:srgbClr val="000000"/>
    <a:srgbClr val="CC0000"/>
    <a:srgbClr val="46ACAE"/>
    <a:srgbClr val="7EA5D0"/>
    <a:srgbClr val="6E8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95" autoAdjust="0"/>
    <p:restoredTop sz="94660" autoAdjust="0"/>
  </p:normalViewPr>
  <p:slideViewPr>
    <p:cSldViewPr>
      <p:cViewPr>
        <p:scale>
          <a:sx n="80" d="100"/>
          <a:sy n="80" d="100"/>
        </p:scale>
        <p:origin x="-876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3365500"/>
            <a:ext cx="6019800" cy="5969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2743200"/>
            <a:ext cx="5715000" cy="533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>
                <a:latin typeface="Arial" charset="0"/>
              </a:defRPr>
            </a:lvl1pPr>
          </a:lstStyle>
          <a:p>
            <a:fld id="{D1C35E19-BC24-4497-B2D8-07F67254D0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239000" y="0"/>
            <a:ext cx="153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i="1">
                <a:solidFill>
                  <a:srgbClr val="CC0000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A2850-F221-4CE3-B025-B771BEB953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73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0BEDD-C92D-440C-83B3-F2C906967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98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6962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637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62800" y="152400"/>
            <a:ext cx="1752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9000" y="655637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FB6FB48E-6676-443A-A095-6927DA8401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2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DF4B1-7F21-4207-95EF-BA94CFF09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8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5DF70-BAB6-42D0-8194-2AF7EF31BD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1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C6716-491A-42E9-AD1E-8EB82BE156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1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796F0-CD5A-4BDE-9272-93505EB032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3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CB645-1A09-41F9-8181-96DBD11535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C68CD-8749-476B-825C-6134DDDFF7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2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9627E-30C1-4DED-9073-37C4701B39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5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21495-43BC-4DDC-A837-8C7ABED44F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2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478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5637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162800" y="152400"/>
            <a:ext cx="1752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55637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830BAE40-4E48-4AB9-A366-A36277351F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533400"/>
            <a:ext cx="7696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59" name="Group 35"/>
          <p:cNvGrpSpPr>
            <a:grpSpLocks/>
          </p:cNvGrpSpPr>
          <p:nvPr/>
        </p:nvGrpSpPr>
        <p:grpSpPr bwMode="auto">
          <a:xfrm>
            <a:off x="0" y="1143000"/>
            <a:ext cx="7086600" cy="22225"/>
            <a:chOff x="0" y="720"/>
            <a:chExt cx="4464" cy="14"/>
          </a:xfrm>
        </p:grpSpPr>
        <p:sp>
          <p:nvSpPr>
            <p:cNvPr id="1055" name="Line 31"/>
            <p:cNvSpPr>
              <a:spLocks noChangeShapeType="1"/>
            </p:cNvSpPr>
            <p:nvPr userDrawn="1"/>
          </p:nvSpPr>
          <p:spPr bwMode="auto">
            <a:xfrm flipH="1">
              <a:off x="0" y="720"/>
              <a:ext cx="4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auto">
            <a:xfrm>
              <a:off x="0" y="734"/>
              <a:ext cx="196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r-circuit.com/article/main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r-circuit.com/article/main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บทที่ 4 การใช้งานไดโอด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35496" y="6237312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600950" cy="2057400"/>
          </a:xfrm>
        </p:spPr>
      </p:pic>
      <p:sp>
        <p:nvSpPr>
          <p:cNvPr id="6" name="TextBox 5"/>
          <p:cNvSpPr txBox="1"/>
          <p:nvPr/>
        </p:nvSpPr>
        <p:spPr>
          <a:xfrm>
            <a:off x="179512" y="4005064"/>
            <a:ext cx="8876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	การหาค่าโดยประมาณของไดโอด จะพิจรณาจากแบบจำลองโดยประมาณของได้</a:t>
            </a:r>
          </a:p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โอดสารกึ่งตัวนำ และแบบจำลองของได้โอดสารกึ่งตัวนำในอุดมคติ ซึ่งมีการกำหนดเงื่อนใขเบื้องต้นไว้ดังนี้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1688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1. แรงดันไฟฟ้าที่แหล่งจ่าย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(E)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ต้องมีค่ามากกว่า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Vt</a:t>
            </a:r>
            <a:endParaRPr lang="en-US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24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ความต้านทานเฉลี่ยของไดโอด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rav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มีค่าต่ำกว่าความต้านทานที่เป็นองค์ประกอบ	    ภายในวงจรมาก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Vt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ของไดโอด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Si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มีค่า 0.7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V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ไดโอด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Ge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มีค่า 0.3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V</a:t>
            </a:r>
          </a:p>
          <a:p>
            <a:pPr marL="0" indent="0">
              <a:buNone/>
            </a:pPr>
            <a:r>
              <a:rPr lang="en-US" sz="24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4. Id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ของไดโอดในอุดมคติ มีค่าเป็นศูนย์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    ควรจำไว้ว่า ค่า 0.7 และ 0.3 ที่กำหนดไว้ในวงจรเทียบเคียงไม่ไช่ค่าจากแหล่งจ่ายอิสระ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63622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ไดโอดต่อแบบอนุกรมที่มีแหล่งจ่ายไฟฟ้ากระแสตรง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 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ในหัวข้อนี้จะใช้แบบจำลองโดยประมาณของไดโอดประกอบการพิจรณาหาค่าต่างๆ ในวงจรซึ่งประกอบด้วยไดโอดต่อแบบอนุกรมที่มีแหล่งจ่ายไฟฟ้ากระแสตรง การวิเคราะห์วงจรต้องทราบว่า เมื่อไดไดโอดจะเปิด และตัวไดจะปิด ซึ่งหมายถึงไดโอดตัวไดจะได้รับไบอัสตรงหรือไบอัสกลับนั่นเอง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9000"/>
            <a:ext cx="7696200" cy="2333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44288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 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ขณะไบอัสตรง ไดโอดเปรียบเสมือนความต้านทานตัวหนึ่ง ที่คอยต้านกระแสจากแหล่งจ่ายไม่ให้ไหลผ่านตัวมัน แต่ถ้าต้องการให้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Id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ไหลผ่านได้จะต้องป้อนแรงดันที่แหล่งจ่าย มากกว่า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Vt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เมื่อ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Id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ไหลผ่านไดโอดก็จะสร้างแรงดันตกคร่อมไดโอด ในกรณีที่มีค่าเท่ากันหรือมากกว่า 0.7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V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56992"/>
            <a:ext cx="2044452" cy="1836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76053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ขณะไบอัสกลับ เปรียบเหมือนไดโอดถูกเปิดวงจร</a:t>
            </a: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2305050"/>
            <a:ext cx="7715250" cy="2247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2898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 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ทำให้เราทราบว่า ขณะไดโอดได้รับไบอัสกลับ</a:t>
            </a: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smtClean="0">
                <a:latin typeface="Angsana New" pitchFamily="18" charset="-34"/>
                <a:cs typeface="Angsana New" pitchFamily="18" charset="-34"/>
              </a:rPr>
              <a:t> 	ประโยชน์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ของการต่อไดโอดแบบอนุกรมก็คือเพิ่มอัตราทนแรงดันไฟฟ้าของไดโอดได้มากขึ้น กล่าวคือ เมื่อต้องการใช้งานไดโอดที่ระดับแรงดันไฟฟ้ามากเกินกว่าอัตราทนแรงดันไฟฟ้าของไดโอดตัวนั้น เรามักต่อไดโอดอีกตัวหนึ่งเข้าไป ทำให้อัตราทนแรงดันไฟฟ้ารวมของไดโอดมีค่าเท่ากับผลรวมของแรงดันไฟฟ้าแต่ละตัว นอกจากนี้ค่าแรงดันเสมือนรวมก็จะเท่ากับผลรวมของ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Vt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แต่ละตัวด้วย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95" y="1916832"/>
            <a:ext cx="2855417" cy="15757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56261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วงจรเรียงกระแส </a:t>
            </a:r>
            <a:r>
              <a:rPr lang="en-US" dirty="0" smtClean="0"/>
              <a:t>(Rectifier)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วงจรเรียงกระแส คือวงจรซึ่งทำหน้าที่เปลี่ยนไฟฟ้ากระแสสลับ จากอินพุตเป็นไฟฟ้ากระแสตรง แบ่งออกเป็นสองประเภทดังนี้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1. วงจรเรียงกระแสครึ่งคลื่อน 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2. วงจรเรียงกระแสเต็มคลื่น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38196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91264" cy="563563"/>
          </a:xfrm>
        </p:spPr>
        <p:txBody>
          <a:bodyPr/>
          <a:lstStyle/>
          <a:p>
            <a:r>
              <a:rPr lang="th-TH" dirty="0" smtClean="0"/>
              <a:t>วงจรเรียงกระแสครึ่งคลื่น </a:t>
            </a:r>
            <a:r>
              <a:rPr lang="en-US" dirty="0" smtClean="0"/>
              <a:t>(Half-Wave Rectifier)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วงจรเรียงกระแสครึ่งคลื่น หมายถึงวงจรที่ได้รับไฟฟ้ากระแสสลับ จำนวน 1 ไซเคิล แล้วเปลี่ยนแล้วเปลี่ยนเป็นไฟฟ้ากระแสตรง ที่มีค่าเฉลี่ยรูปคลื่นเอาพุตเพียงครึ่งไซเคิลเท่านั้น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	จ่ายแรงดันชั่วขณะ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Vi =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Vm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sin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wt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ซึ่งเป็นรูปเคลื่อนไซน์ให้วงจรเรียงกระแสครึ่งคลื่น ซึ่งประกอบด้วยไดโอดในอุดมคติ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20888"/>
            <a:ext cx="5043661" cy="20564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59572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 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dirty="0" smtClean="0"/>
              <a:t>	</a:t>
            </a:r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5810796" cy="1897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03" y="4509120"/>
            <a:ext cx="6545535" cy="16621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4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20993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 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ขณะสัญญาณครึ่งไซเกิลด้านบวกปรากฎที่วงจรเรียงกระแส จะเกิดการไบอัสตรงที่ไดโอดในอุดมคติ ซึ่งเปรียบเสมือนการลัดวงจร ทำให้สัญญาณผ่านไดโอดได้จะได้แรงดันเอาพุตซึ่งมีแรงดันเท่ากับขนาดอินพุต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	ในทางตรงกันข้าม ขณะสัญญาณครึ่งไซเกิลด้านลบปรากฎที่วงจรเรียงกระแส จะเกิดการไบอัสกลับที่ไดโอดในอุดมคติ ซึ่งเปรียบเสมือนการเปิดวงจร สัญญาณไม่สามารถผ่านไดโอดได้ แรงดันเอาพุตจึงมีค่าเท่ากับศูนย์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73016"/>
            <a:ext cx="2731409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28271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755576" y="1916832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	จากบทที่ 1 ทำให้ทราบว่าสามารถนำไดโอดไปใช้งานด้านอิเล็กทรอนิกส์ได้มากมาย เช่น วงจรเรียงกระแสไฟฟ้า วงจรตัดสัญญาณ วงจรปรับระดับสัญญาณ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144621"/>
            <a:ext cx="4810022" cy="18649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3608" y="5157192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	การ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อธิบายเกี่ยวกับการใช้งานของไดโอดในหนังสือเล่มนี้  จะใช้ตัวอย่างการคำนวณประกอบผุ้ศึกษาควรมีความรู้พื้นฐานเกี่ยวกับวงจรเทียบกราวด์หรือวงจรจุดต่อร่วมเสียก่อน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 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เมื่อเปรียบเทียบระหว่างรูปคลื่นแรงดันอินพุตจำนวน 1 ไซเคิลกับเอาพุต จะเห็นได้ว่าแรงดัน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Vdc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ซึ่งเกิดจากพื้นที่เฉลี่ยของรูปคลื่นเอาพุตที่ได้มีค่าประมาณ 0.378 เท่าของแรงดันพีค หรือแรงดันสูงสุด เขียนเป็นสมการได้ดังนี้คือ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Vdc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= 0.318Vm</a:t>
            </a:r>
          </a:p>
          <a:p>
            <a:pPr marL="0" indent="0"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	กรณีไดโอด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Si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รูปคลื่นแรงดันเอาพุตที่ได้จะมีค่าลดลงอีก เนื่องจากผลที่ได้รับจากค่า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Vt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ซึ่งเป็นแรงดันที่ต้านสัญญาณ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Vi 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ที่ให้สัญญาณ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Vo 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ที่ได้นั้นแคบลง คือไม่เริ่มต้นที่ศูนย์ แต่จะเริ่มหลังจากศูนย์และสิ้นสุดก่อน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T/2 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80222"/>
            <a:ext cx="7752209" cy="2188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07440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47248" cy="563563"/>
          </a:xfrm>
        </p:spPr>
        <p:txBody>
          <a:bodyPr/>
          <a:lstStyle/>
          <a:p>
            <a:r>
              <a:rPr lang="th-TH" dirty="0" smtClean="0"/>
              <a:t>วงจรเรียงกระแสเต็มคลื่น </a:t>
            </a:r>
            <a:r>
              <a:rPr lang="en-US" dirty="0" smtClean="0"/>
              <a:t>(Full-Wave Rectifier)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วงจรเรียงกระแสเต็มคลื่น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หมายถึง วงจรที่ได้รับไฟฟ้ากระแสสลับจำนวน 1 ไซเกิล แ</a:t>
            </a:r>
          </a:p>
          <a:p>
            <a:pPr marL="0" indent="0"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แล้วเปลี่ยนเป็นไฟกระแสตรงที่มีค่าเฉลี่ยเอาพุต 1 ไซเคิล แบ่งออกเป็น 2 ประเภทคือ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- วงจรเรียงกระแสแบบบริดจ์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- วงจรเรียงกระแสแบบหม้อแปลงเทปกลาง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	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20158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วงจรเรียงกระแสแบบบริดจ์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 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เป็นวงจรเรียงกระแสที่ประกอบด้วยไดโอด 4 ตัว ต่อเป็นวงจรบริดจ์</a:t>
            </a:r>
          </a:p>
          <a:p>
            <a:pPr marL="0" indent="0"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7553325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42077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0768"/>
            <a:ext cx="4968552" cy="210531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645024"/>
            <a:ext cx="4968552" cy="2124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4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92843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 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เมื่อจ่ายสัญญาณแรงดันอินพุต ให้กับวงจรเรียงกระแสแบบบริดจ์ ขณะสัญญาณเข้าสู่วงจร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D2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D3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จะได้รับไบอัสตรง ส่วน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D1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D4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ได้รับไบอัสกลับ ทำให้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D2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D3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เปรียบเสมือนลัดวงจร โดย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D1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D4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เปิดวงจร ทำให้สัญญาณ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Vo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เป็นดังรูป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ในทำนองเดียวกัน ขณะสัญญาณเข้าสู่วงจร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D1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D4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จะได้รับไบอัสตรง ส่วน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D2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D3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จะได้รับไบอัสกลับ ทำให้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D1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D4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ลัดวงจร โดย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D2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D3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เปิดวงจร ทำให้สัญญาณ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Vo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ได้ดังรูป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17032"/>
            <a:ext cx="7467600" cy="2266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79800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วงจรเรียงกระแสแบบหม้อแปลงเทปกลาง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 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เป็นวงจรเรียงกระแสที่ประกอบด้วยไดโอด 2 ตัว ต่อกับขดลวดทุติยภูมิของหม้อแปลงเทปกลาง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0848"/>
            <a:ext cx="5739358" cy="26434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34681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2371725"/>
            <a:ext cx="7734300" cy="2952750"/>
          </a:xfrm>
        </p:spPr>
      </p:pic>
      <p:sp>
        <p:nvSpPr>
          <p:cNvPr id="4" name="TextBox 3"/>
          <p:cNvSpPr txBox="1"/>
          <p:nvPr/>
        </p:nvSpPr>
        <p:spPr>
          <a:xfrm>
            <a:off x="0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87328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 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หม้อแปลงเทปกลาง คือหม้อแปลงชนิดแปลงขึ้นด้วยอัตราส่วนจำนวนรอบของขดลวด       </a:t>
            </a:r>
          </a:p>
          <a:p>
            <a:pPr marL="0" indent="0"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1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: 2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ขดลวดทุติยภูมิแบ่งออกเป็น 2 ส่วน แต่ละส่วนมีจำนวนรอบเท่ากัน โดยมีเทปกลางเป็นจุดแรงดันอ้างอิงคือมีค่าแรงดันเป็นศูนย์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เมื่อสัญญาณรูปคลื่นด้านบวกปรากฎที่ขดลวดทุติยภูมิ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D1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เปรียบเสมือนลัดวงจร ส่วน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D2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เปรียบเสมือนเปิดวงจร ที่ให้ได้สัญญาณ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Vo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ดังรูป</a:t>
            </a:r>
            <a:endParaRPr lang="en-US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24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เมื่อสัญญาณรูปคลื่อนด้านลบ ปรากฎที่ขดลวดทุติยภูมิ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D2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เปรียบเสมือนลัดวงจร ส่วน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D1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เปรียบเสมือนเปิดวงจร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ที่ให้ได้สัญญาณ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Vo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ดังรูป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65906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วงจรตัดสัญญาณ </a:t>
            </a:r>
            <a:r>
              <a:rPr lang="en-US" dirty="0" smtClean="0"/>
              <a:t>(Clipper Circuit)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วงจรตัดสัญญาณ เป็นวงจรไดโอดที่ตัดสัญญาณอินพุตบางส่วนที่ไม่ต้องการออกไปจนได้ขนาดสัญญาณเอาพุตตามที่โหลดต้องการ สัญญาณเอาพุตที่ได้เกิดจากผลรวมหรือผลต่างของสัญญาณอินพุตกับแหล่งจ่ายอ้างอิง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แหล่งจ่ายไฟฟ้ากระแสตรง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หรือกล่าวอีกนัยหนึ่งก็คือความสามารถตัดสัญญาณของวงจร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ไม่ว่าจะเป็นส่วนบวกหรือส่วนลบก็ตาม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ขึ้นอยู่กับขนาดของแรงดันอ้างอิงนั่นเอง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วงจรตัดสัญญาณแบ่งออกเป็น 2 ประเภทคือ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	1. วงจรตัดสัญญาณแบบอนุกรม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	2. วงจรตัดสัญญาณแบบขนาน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95851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วงจรปรับระดับสัญญาณ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(Clamper Circuit)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วงจรปรับระดับสัญญาณเป็นวงจรที่มีการปรับระดับไฟฟ้ากระแสตรงภายใน จนตัดรูปคลื่น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Vi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ด้านไดด้านหนึ่งออกไปรวมกับสัญญาณด้านตรงข้าม แล้วแสดงออกมาเป็น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Vdc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ของสัญญาณ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Vo </a:t>
            </a:r>
          </a:p>
          <a:p>
            <a:pPr marL="0" indent="0">
              <a:buNone/>
            </a:pPr>
            <a:r>
              <a:rPr lang="en-US" sz="24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วงจรนี้ประกอบด้วยคาปาซิเตอร์ ไดโอด และตัวต้านทาน นอกจากนี้ยังมีแหล่งจ่ายอิสระซึ่งใช้ในการยกระดับสัญญาณ เราควรเลือกขขนาดของ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R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และ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C 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ให้เหมาะสมกับเวลาคงที่ ซึ่งมีค่ามากพอที่จะทำให้มั่นใจได้ว่า คาปาซิเตอร์จะไม่คายประจุมากเกินไป 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24338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วงจรเทียบกราวด์หรือวงจรจุดต่อร่วม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	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วงจรเทียบกราวด์หรือวงจรจุดต่ร่วม นิยมใช้สัญลักษณ์      ที่เรียกว่า กราวด์ (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Ground )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หรือ จุดต่อร่วม (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Common ) 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ประกอบเข้าไปน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วงจร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 	คำว่า “กราวด์ “ แม้จะมีนัยแสดงว่ามีการต่อลงสู่พื้นดิน แต่ไม่ได้เป็นเช่นนั้นเสมอไป ดังนั้น คำว่า “จุดต่อร่วม”หรือ “คอมมอน” จึงมีนัยที่ถูกต้องกว่า คือ บอกให้เราทราบว่าขั้วที่มีสัยลักษณ์ ดังกล่าวมีจุดต่อร่วมกัน </a:t>
            </a: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449247"/>
            <a:ext cx="5920870" cy="2304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45184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วงจรทวีแรงดันไฟฟ้า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(Voltage Multiplier Circuit)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วงจรทวีแรงดันไฟฟ้าเป็นวงจรเรียงกระแสที่สามารถเพิ่มแรงดัน ไฟฟ้ากระแสตรงให้มีค่า 2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,4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เท่า (หรือมากกว่า) ของค่าแรงดันพีคหรือแรงดันสูงสุด ของแรงดันที่ขดลวดทุติยภูมิของหม้อแปลง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วงจรทวีแรงดันไฟฟ้า 2 เท่า มี 2 แบบคือ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- วงจรทวีแรงดันไฟฟ้า 2 เท่าแบบครึ่งคลื่น 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- วงจรทวีแรงดันไฟฟ้า 2 เท่าแบบเต็มคลื่น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59" y="4077072"/>
            <a:ext cx="4577705" cy="20288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27397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ไมโครโฟน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	ไมโครโฟน ทำหน้าที่เปลี่ยนสัญญาณเสียงเป็นสัญญาณทางไฟฟ้า ไมโครโฟนจึงทำหน้านที่กลับกันกับลำโพง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060848"/>
            <a:ext cx="4599394" cy="3528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19160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สรุป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	การวิเคราะห์หรือออกแบบวงจรจำเป็นต้องรู้สัญลักษณ์ ของตัวอุปกรณ์เป็นสำคัญ การเรียนรู้หรือศึกษาสำหรับผู้เริ่มต้นจำเป็นต้องทำความเข้าใจเพื่ออ่านแผนผังวงจรได้ถูกต้อง สัญลักษณ์ที่ใช้โดยปรกติต้องเป็นมาตรฐานเพื่อให้เข้าใจโดยทั่วไป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40888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	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สาเหตุสำคัญนการใช้วงจรเทียบกราวด์หรือวงจรคอมมอน คือ เพื่อขจัดเส้นจำนวนมากในแผนภูมิของวงจรอิเล็กทรอนิกส์ที่ทำให้พิจารณาไหลของกระแสได้ยาก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	ด้าน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หนึ่งของแหล่งจ่ายไฟฟ้าในวงจรคอมม่อนจะมีขนาดและเครื่องหมาย +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- ระบุใว้ที่ขั้ว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87456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การวิเคราะห์เส้นโหลด </a:t>
            </a:r>
            <a:r>
              <a:rPr lang="en-US" dirty="0" smtClean="0"/>
              <a:t>(Load-Line Analysis)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 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เส้นโหลดคือเส้นที่ทำให้ทราบจุดทำงานของไดโอดที่เหมาะสมกับโหลดในวงจร ส่วนจุดทำงาน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(Q-point)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ของไดโอดหาได้จากการตัดดันของเคอร์ฟคุณลักษณะของไดโอดหรืออุปกรณ์ กับเส้นโหลด</a:t>
            </a:r>
          </a:p>
          <a:p>
            <a:pPr marL="0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คุณลักษณะของไดโอดทราบได้จากสเปค ส่วนเส้นโหลดหาได้จากค่าขององค์ประกอบต่างๆ ในโครงสร้างวงจร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59334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ขั้นตอนในการเขียนเส้นโหลด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 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. ทำให้แรงดันตกคร่อมไดโอดเป็นศูนย์ โดยลัดวงจรที่ไดโอดเพื่อหาค่าจุดตัดกับแกนตั้งของแกน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Id</a:t>
            </a:r>
          </a:p>
          <a:p>
            <a:pPr marL="0" indent="0">
              <a:buNone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5" y="2564904"/>
            <a:ext cx="7477125" cy="2990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98580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เมื่อนำกฎแรงดันไฟฟ้าของเคอร์ชอฟฟ์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(KVL)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มาพิจรณาดังรูป โดยกำหนดให้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Ve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เป็นแรงดันตกคร่อมตัว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R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หรือโหลด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E –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Vd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–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Vr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= 0</a:t>
            </a:r>
          </a:p>
          <a:p>
            <a:pPr marL="0" indent="0"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	หรือ                           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E =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Vd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+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IdR</a:t>
            </a:r>
            <a:endParaRPr lang="en-US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     ขณะลัดวงจรที่ไดโอด แรงดันตกคร่อมไดโอด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Vd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= 0V</a:t>
            </a:r>
          </a:p>
          <a:p>
            <a:pPr marL="0" indent="0">
              <a:buNone/>
            </a:pPr>
            <a:r>
              <a:rPr lang="en-US" sz="24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ดังนั้น 		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E =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Vd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+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IdR</a:t>
            </a:r>
            <a:endParaRPr lang="en-US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24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		    =  0V +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IdR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93314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	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ทำให้กระแสไดโอดเป็นศูนย์ โดยเปิดวงจรที่ไดโอดเพื่อหาค่าของจุดตัดแกนนอน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E =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Vd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+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IdR</a:t>
            </a:r>
            <a:endParaRPr lang="en-US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24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	    = 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Vd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+ (0A) R</a:t>
            </a:r>
          </a:p>
          <a:p>
            <a:pPr marL="0" indent="0">
              <a:buNone/>
            </a:pPr>
            <a:r>
              <a:rPr lang="en-US" sz="24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เขียนเส้นตรงระหว่าง 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Vd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Id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จะได้เส้นโหลดของวงจร ต่อจากนี้จึงหาจุดทำงาน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(Q-point )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ของไดโอดได้ ซึ่งทำให้ทราบค่าแรงดันไฟฟ้าที่จุดทำงานของไดโอด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Vdq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และกระแสไฟฟ้าทำงานของจุดไดโอด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400" dirty="0" err="1" smtClean="0">
                <a:latin typeface="Angsana New" pitchFamily="18" charset="-34"/>
                <a:cs typeface="Angsana New" pitchFamily="18" charset="-34"/>
              </a:rPr>
              <a:t>Idq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78631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ค่าโดยประมาณของไดโอด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การวิเคราะห์ของวงจรที่ประกอบด้วยไดโอดจะง่ายขึ้นถ้าใช้ค่าโดยประมาณของไดโอดมาร่วมพิจรณา เนื่องจากผลที่ได้จากการคำนวณใกล้เคียงกับกับการใช้คุณลักษณะที่แท้จริงของไดโอด</a:t>
            </a:r>
          </a:p>
          <a:p>
            <a:pPr marL="0" indent="0"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	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แบบจำลองของไดโอดสารกึ่งตัวนำโดยประมาณและไดโอดสารกึ่งตัวนำในอุดมคติ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2400300"/>
            <a:ext cx="7600950" cy="205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37367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92487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2l">
  <a:themeElements>
    <a:clrScheme name="01 2">
      <a:dk1>
        <a:srgbClr val="003366"/>
      </a:dk1>
      <a:lt1>
        <a:srgbClr val="FFFFFF"/>
      </a:lt1>
      <a:dk2>
        <a:srgbClr val="2E6272"/>
      </a:dk2>
      <a:lt2>
        <a:srgbClr val="B2B2B2"/>
      </a:lt2>
      <a:accent1>
        <a:srgbClr val="3984C9"/>
      </a:accent1>
      <a:accent2>
        <a:srgbClr val="77AE26"/>
      </a:accent2>
      <a:accent3>
        <a:srgbClr val="FFFFFF"/>
      </a:accent3>
      <a:accent4>
        <a:srgbClr val="002A56"/>
      </a:accent4>
      <a:accent5>
        <a:srgbClr val="AEC2E1"/>
      </a:accent5>
      <a:accent6>
        <a:srgbClr val="6B9D21"/>
      </a:accent6>
      <a:hlink>
        <a:srgbClr val="6E815B"/>
      </a:hlink>
      <a:folHlink>
        <a:srgbClr val="90A8B0"/>
      </a:folHlink>
    </a:clrScheme>
    <a:fontScheme name="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 1">
        <a:dk1>
          <a:srgbClr val="003366"/>
        </a:dk1>
        <a:lt1>
          <a:srgbClr val="FFFFFF"/>
        </a:lt1>
        <a:dk2>
          <a:srgbClr val="3C8196"/>
        </a:dk2>
        <a:lt2>
          <a:srgbClr val="B2B2B2"/>
        </a:lt2>
        <a:accent1>
          <a:srgbClr val="2C6AA2"/>
        </a:accent1>
        <a:accent2>
          <a:srgbClr val="77AE26"/>
        </a:accent2>
        <a:accent3>
          <a:srgbClr val="FFFFFF"/>
        </a:accent3>
        <a:accent4>
          <a:srgbClr val="002A56"/>
        </a:accent4>
        <a:accent5>
          <a:srgbClr val="ACB9CE"/>
        </a:accent5>
        <a:accent6>
          <a:srgbClr val="6B9D21"/>
        </a:accent6>
        <a:hlink>
          <a:srgbClr val="6E815B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 2">
        <a:dk1>
          <a:srgbClr val="003366"/>
        </a:dk1>
        <a:lt1>
          <a:srgbClr val="FFFFFF"/>
        </a:lt1>
        <a:dk2>
          <a:srgbClr val="2E6272"/>
        </a:dk2>
        <a:lt2>
          <a:srgbClr val="B2B2B2"/>
        </a:lt2>
        <a:accent1>
          <a:srgbClr val="3984C9"/>
        </a:accent1>
        <a:accent2>
          <a:srgbClr val="77AE26"/>
        </a:accent2>
        <a:accent3>
          <a:srgbClr val="FFFFFF"/>
        </a:accent3>
        <a:accent4>
          <a:srgbClr val="002A56"/>
        </a:accent4>
        <a:accent5>
          <a:srgbClr val="AEC2E1"/>
        </a:accent5>
        <a:accent6>
          <a:srgbClr val="6B9D21"/>
        </a:accent6>
        <a:hlink>
          <a:srgbClr val="6E815B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 3">
        <a:dk1>
          <a:srgbClr val="30311D"/>
        </a:dk1>
        <a:lt1>
          <a:srgbClr val="FFFFFF"/>
        </a:lt1>
        <a:dk2>
          <a:srgbClr val="4A5B1F"/>
        </a:dk2>
        <a:lt2>
          <a:srgbClr val="B2B2B2"/>
        </a:lt2>
        <a:accent1>
          <a:srgbClr val="90724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C6BCB0"/>
        </a:accent5>
        <a:accent6>
          <a:srgbClr val="85A655"/>
        </a:accent6>
        <a:hlink>
          <a:srgbClr val="557B97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cdb2004222l</Template>
  <TotalTime>1177</TotalTime>
  <Words>232</Words>
  <Application>Microsoft Office PowerPoint</Application>
  <PresentationFormat>นำเสนอทางหน้าจอ (4:3)</PresentationFormat>
  <Paragraphs>142</Paragraphs>
  <Slides>32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32</vt:i4>
      </vt:variant>
    </vt:vector>
  </HeadingPairs>
  <TitlesOfParts>
    <vt:vector size="33" baseType="lpstr">
      <vt:lpstr>cdb2004222l</vt:lpstr>
      <vt:lpstr>บทที่ 4 การใช้งานไดโอด</vt:lpstr>
      <vt:lpstr>งานนำเสนอ PowerPoint</vt:lpstr>
      <vt:lpstr>วงจรเทียบกราวด์หรือวงจรจุดต่อร่วม</vt:lpstr>
      <vt:lpstr>งานนำเสนอ PowerPoint</vt:lpstr>
      <vt:lpstr>การวิเคราะห์เส้นโหลด (Load-Line Analysis)</vt:lpstr>
      <vt:lpstr>ขั้นตอนในการเขียนเส้นโหลด</vt:lpstr>
      <vt:lpstr>งานนำเสนอ PowerPoint</vt:lpstr>
      <vt:lpstr>งานนำเสนอ PowerPoint</vt:lpstr>
      <vt:lpstr>ค่าโดยประมาณของไดโอด</vt:lpstr>
      <vt:lpstr>งานนำเสนอ PowerPoint</vt:lpstr>
      <vt:lpstr>งานนำเสนอ PowerPoint</vt:lpstr>
      <vt:lpstr>ไดโอดต่อแบบอนุกรมที่มีแหล่งจ่ายไฟฟ้ากระแสตรง</vt:lpstr>
      <vt:lpstr>งานนำเสนอ PowerPoint</vt:lpstr>
      <vt:lpstr>งานนำเสนอ PowerPoint</vt:lpstr>
      <vt:lpstr>งานนำเสนอ PowerPoint</vt:lpstr>
      <vt:lpstr>วงจรเรียงกระแส (Rectifier)</vt:lpstr>
      <vt:lpstr>วงจรเรียงกระแสครึ่งคลื่น (Half-Wave Rectifier)</vt:lpstr>
      <vt:lpstr>งานนำเสนอ PowerPoint</vt:lpstr>
      <vt:lpstr>งานนำเสนอ PowerPoint</vt:lpstr>
      <vt:lpstr>งานนำเสนอ PowerPoint</vt:lpstr>
      <vt:lpstr>วงจรเรียงกระแสเต็มคลื่น (Full-Wave Rectifier)</vt:lpstr>
      <vt:lpstr>วงจรเรียงกระแสแบบบริดจ์</vt:lpstr>
      <vt:lpstr>งานนำเสนอ PowerPoint</vt:lpstr>
      <vt:lpstr>งานนำเสนอ PowerPoint</vt:lpstr>
      <vt:lpstr>วงจรเรียงกระแสแบบหม้อแปลงเทปกลาง</vt:lpstr>
      <vt:lpstr>งานนำเสนอ PowerPoint</vt:lpstr>
      <vt:lpstr>งานนำเสนอ PowerPoint</vt:lpstr>
      <vt:lpstr>วงจรตัดสัญญาณ (Clipper Circuit)</vt:lpstr>
      <vt:lpstr>วงจรปรับระดับสัญญาณ (Clamper Circuit)</vt:lpstr>
      <vt:lpstr>วงจรทวีแรงดันไฟฟ้า (Voltage Multiplier Circuit)</vt:lpstr>
      <vt:lpstr>ไมโครโฟน</vt:lpstr>
      <vt:lpstr>สรุป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Corporate Edition</dc:creator>
  <cp:lastModifiedBy>bosszi</cp:lastModifiedBy>
  <cp:revision>61</cp:revision>
  <dcterms:created xsi:type="dcterms:W3CDTF">2013-06-16T15:07:43Z</dcterms:created>
  <dcterms:modified xsi:type="dcterms:W3CDTF">2015-08-26T12:51:51Z</dcterms:modified>
</cp:coreProperties>
</file>